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0"/>
  </p:notesMasterIdLst>
  <p:handoutMasterIdLst>
    <p:handoutMasterId r:id="rId21"/>
  </p:handoutMasterIdLst>
  <p:sldIdLst>
    <p:sldId id="256" r:id="rId2"/>
    <p:sldId id="311" r:id="rId3"/>
    <p:sldId id="315" r:id="rId4"/>
    <p:sldId id="316" r:id="rId5"/>
    <p:sldId id="317" r:id="rId6"/>
    <p:sldId id="318" r:id="rId7"/>
    <p:sldId id="319" r:id="rId8"/>
    <p:sldId id="320" r:id="rId9"/>
    <p:sldId id="306" r:id="rId10"/>
    <p:sldId id="307" r:id="rId11"/>
    <p:sldId id="325" r:id="rId12"/>
    <p:sldId id="308" r:id="rId13"/>
    <p:sldId id="309" r:id="rId14"/>
    <p:sldId id="310" r:id="rId15"/>
    <p:sldId id="321" r:id="rId16"/>
    <p:sldId id="323" r:id="rId17"/>
    <p:sldId id="322" r:id="rId18"/>
    <p:sldId id="324" r:id="rId19"/>
  </p:sldIdLst>
  <p:sldSz cx="9144000" cy="6858000" type="screen4x3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1"/>
    <p:restoredTop sz="94659"/>
  </p:normalViewPr>
  <p:slideViewPr>
    <p:cSldViewPr>
      <p:cViewPr varScale="1">
        <p:scale>
          <a:sx n="62" d="100"/>
          <a:sy n="62" d="100"/>
        </p:scale>
        <p:origin x="1412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53C2D71-FDC9-4A3B-8A6F-1C90C35919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35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52B27764-B79E-469C-A9E7-AB266463D3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21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EEF360E-E634-4914-AD62-D849105CADE9}" type="slidenum">
              <a:rPr lang="en-US" sz="1200">
                <a:latin typeface="Times New Roman" pitchFamily="18" charset="0"/>
              </a:rPr>
              <a:pPr eaLnBrk="1" hangingPunct="1"/>
              <a:t>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804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9A932CAE-677B-425D-849B-9CD9B151A548}" type="slidenum">
              <a:rPr kumimoji="1" lang="en-US" sz="1200">
                <a:latin typeface="Times New Roman" pitchFamily="18" charset="0"/>
                <a:ea typeface="Gulim" pitchFamily="34" charset="-127"/>
              </a:rPr>
              <a:pPr eaLnBrk="1" hangingPunct="1"/>
              <a:t>12</a:t>
            </a:fld>
            <a:endParaRPr kumimoji="1" lang="en-US" sz="1200"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Gulim" pitchFamily="34" charset="-127"/>
                <a:ea typeface="Gulim" pitchFamily="34" charset="-127"/>
              </a:rPr>
              <a:t>Insurance market less profitable when buyers have more information about their risk than sellers</a:t>
            </a:r>
          </a:p>
          <a:p>
            <a:pPr eaLnBrk="1" hangingPunct="1"/>
            <a:r>
              <a:rPr lang="en-US">
                <a:latin typeface="Gulim" pitchFamily="34" charset="-127"/>
                <a:ea typeface="Gulim" pitchFamily="34" charset="-127"/>
              </a:rPr>
              <a:t>Flat-rate checking likely to be selected against by high-balance, low activity customers.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654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BAC97A7-F4EE-4056-A433-53518B12880C}" type="slidenum">
              <a:rPr kumimoji="1" lang="en-US" sz="1200">
                <a:latin typeface="Times New Roman" pitchFamily="18" charset="0"/>
                <a:ea typeface="Gulim" pitchFamily="34" charset="-127"/>
              </a:rPr>
              <a:pPr eaLnBrk="1" hangingPunct="1"/>
              <a:t>14</a:t>
            </a:fld>
            <a:endParaRPr kumimoji="1" lang="en-US" sz="1200"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Gulim" pitchFamily="34" charset="-127"/>
                <a:ea typeface="Gulim" pitchFamily="34" charset="-127"/>
              </a:rPr>
              <a:t>Volvo: bought by less safe (adverse selection) and/or drive faster/worse (moral hazard)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7A4CEA-718E-407D-8CFF-A239FFAF480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109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61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84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36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98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758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72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A5D0A34A-38BB-4943-9359-9779A9A5F401}" type="slidenum">
              <a:rPr kumimoji="1" lang="en-US" sz="1200">
                <a:latin typeface="Times New Roman" pitchFamily="18" charset="0"/>
                <a:ea typeface="Gulim" pitchFamily="34" charset="-127"/>
              </a:rPr>
              <a:pPr eaLnBrk="1" hangingPunct="1"/>
              <a:t>9</a:t>
            </a:fld>
            <a:endParaRPr kumimoji="1" lang="en-US" sz="1200"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Gulim" pitchFamily="34" charset="-127"/>
              <a:ea typeface="Gulim" pitchFamily="34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B3A74-C077-4C79-9AB8-2674D26ACB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0FC82A-C879-4030-B4C0-D0A8B58FA9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0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1C7BB-1CFF-4108-8979-C40DEE894F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8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28044-D727-4DC9-8706-48789998CE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0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F2658B-8DC9-4841-BFD1-CB7AB9EB07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62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9DF062-DA11-4972-823F-31B7BA404B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1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0341E5-DEBA-43B9-9303-5BA8009A7A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2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A81A2-49F6-47B7-953F-663CDFB16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ACC00-6647-4761-B350-890C0B2537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2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88BD9-F9EE-4502-9445-45C61AF032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8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42CC4-12CE-4604-A249-E9A0073434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2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</a:defRPr>
            </a:lvl1pPr>
          </a:lstStyle>
          <a:p>
            <a:fld id="{F1449128-01EC-4A6D-A702-895265DA155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ＭＳ Ｐゴシック" charset="-128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ea typeface="ＭＳ Ｐゴシック" pitchFamily="34" charset="-128"/>
              </a:rPr>
              <a:t>Lemons Markets and Security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4038600"/>
            <a:ext cx="7543800" cy="2438400"/>
          </a:xfrm>
        </p:spPr>
        <p:txBody>
          <a:bodyPr/>
          <a:lstStyle/>
          <a:p>
            <a:pPr algn="ctr" eaLnBrk="1" hangingPunct="1"/>
            <a:r>
              <a:rPr lang="en-US">
                <a:ea typeface="ＭＳ Ｐゴシック" pitchFamily="34" charset="-128"/>
              </a:rPr>
              <a:t>Richard </a:t>
            </a:r>
            <a:r>
              <a:rPr lang="en-US" dirty="0">
                <a:ea typeface="ＭＳ Ｐゴシック" pitchFamily="34" charset="-128"/>
              </a:rPr>
              <a:t>Warner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kumimoji="1" lang="en-US" altLang="ko-KR" sz="3800" dirty="0">
                <a:latin typeface="+mn-lt"/>
                <a:ea typeface="ＭＳ Ｐゴシック" charset="0"/>
                <a:cs typeface="ＭＳ Ｐゴシック" charset="0"/>
              </a:rPr>
              <a:t>Why are so many security products so ineffective?</a:t>
            </a:r>
            <a:br>
              <a:rPr kumimoji="1" lang="en-US" altLang="ko-KR" sz="3800" dirty="0">
                <a:latin typeface="+mn-lt"/>
                <a:ea typeface="ＭＳ Ｐゴシック" charset="0"/>
                <a:cs typeface="ＭＳ Ｐゴシック" charset="0"/>
              </a:rPr>
            </a:br>
            <a:endParaRPr lang="en-US" sz="3800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If $6000, </a:t>
            </a:r>
            <a:r>
              <a:rPr kumimoji="1" lang="en-US" altLang="ko-KR" i="1" dirty="0">
                <a:ea typeface="ＭＳ Ｐゴシック" pitchFamily="34" charset="-128"/>
              </a:rPr>
              <a:t>no</a:t>
            </a:r>
            <a:r>
              <a:rPr kumimoji="1" lang="en-US" altLang="ko-KR" dirty="0">
                <a:ea typeface="ＭＳ Ｐゴシック" pitchFamily="34" charset="-128"/>
              </a:rPr>
              <a:t> good cars will be offered for sale. Bad drives out good. 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ko-KR" dirty="0" err="1">
                <a:ea typeface="ＭＳ Ｐゴシック" pitchFamily="34" charset="-128"/>
              </a:rPr>
              <a:t>Akerlof’s</a:t>
            </a:r>
            <a:r>
              <a:rPr kumimoji="1" lang="en-US" altLang="ko-KR" dirty="0">
                <a:ea typeface="ＭＳ Ｐゴシック" pitchFamily="34" charset="-128"/>
              </a:rPr>
              <a:t> work started study of </a:t>
            </a:r>
            <a:r>
              <a:rPr kumimoji="1" lang="en-US" altLang="ko-KR" dirty="0">
                <a:solidFill>
                  <a:srgbClr val="FF0000"/>
                </a:solidFill>
                <a:ea typeface="ＭＳ Ｐゴシック" pitchFamily="34" charset="-128"/>
              </a:rPr>
              <a:t>asymmetric information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Security </a:t>
            </a:r>
            <a:r>
              <a:rPr kumimoji="1" lang="en-US" altLang="ko-KR" i="1" dirty="0">
                <a:ea typeface="ＭＳ Ｐゴシック" pitchFamily="34" charset="-128"/>
              </a:rPr>
              <a:t>products</a:t>
            </a:r>
            <a:r>
              <a:rPr kumimoji="1" lang="en-US" altLang="ko-KR" dirty="0">
                <a:ea typeface="ＭＳ Ｐゴシック" pitchFamily="34" charset="-128"/>
              </a:rPr>
              <a:t> are often a ‘lemons market’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Who here can say with great accuracy which a/v software is best and worth highest price?</a:t>
            </a:r>
          </a:p>
          <a:p>
            <a:pPr eaLnBrk="1" hangingPunct="1"/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Lemons market implications for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End-user home consumers looking to buy security software?</a:t>
            </a:r>
          </a:p>
          <a:p>
            <a:r>
              <a:rPr lang="en-US" dirty="0"/>
              <a:t>Small to medium businesses, e.g., Fazio, looking to obtain a/v software?</a:t>
            </a:r>
          </a:p>
          <a:p>
            <a:r>
              <a:rPr lang="en-US" dirty="0"/>
              <a:t>Businesses looking to outsource security?</a:t>
            </a:r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+mn-lt"/>
                <a:ea typeface="ＭＳ Ｐゴシック" pitchFamily="34" charset="-128"/>
              </a:rPr>
              <a:t>Adverse Selection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</a:rPr>
              <a:t>Undesirable situation in markets where due to information asymmetries, </a:t>
            </a:r>
            <a:r>
              <a:rPr lang="ja-JP" altLang="en-US" dirty="0">
                <a:ea typeface="ＭＳ Ｐゴシック" pitchFamily="34" charset="-128"/>
              </a:rPr>
              <a:t>“</a:t>
            </a:r>
            <a:r>
              <a:rPr lang="en-US" altLang="ja-JP" dirty="0">
                <a:ea typeface="ＭＳ Ｐゴシック" pitchFamily="34" charset="-128"/>
              </a:rPr>
              <a:t>bad</a:t>
            </a:r>
            <a:r>
              <a:rPr lang="ja-JP" altLang="en-US" dirty="0">
                <a:ea typeface="ＭＳ Ｐゴシック" pitchFamily="34" charset="-128"/>
              </a:rPr>
              <a:t>”</a:t>
            </a:r>
            <a:r>
              <a:rPr lang="en-US" altLang="ja-JP" dirty="0">
                <a:ea typeface="ＭＳ Ｐゴシック" pitchFamily="34" charset="-128"/>
              </a:rPr>
              <a:t> product or customer more likely to be selected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E.g., Smokers more likely to buy health, life insurance, if insurance companies can’</a:t>
            </a:r>
            <a:r>
              <a:rPr lang="en-US" altLang="ja-JP" dirty="0">
                <a:ea typeface="ＭＳ Ｐゴシック" pitchFamily="34" charset="-128"/>
              </a:rPr>
              <a:t>t distinguish smokers from non-smokers</a:t>
            </a:r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+mn-lt"/>
                <a:ea typeface="ＭＳ Ｐゴシック" pitchFamily="34" charset="-128"/>
              </a:rPr>
              <a:t>Related but distinct: Moral Hazard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</a:rPr>
              <a:t>You act differently because you are (or believe you are) insulated from risk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Less careful with insured risk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Subprime mortgage mess?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Health insurance?! 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Anderson’</a:t>
            </a:r>
            <a:r>
              <a:rPr lang="en-US" altLang="ja-JP" dirty="0">
                <a:ea typeface="ＭＳ Ｐゴシック" pitchFamily="34" charset="-128"/>
              </a:rPr>
              <a:t>s explanation of lazy UK Bank staff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Software design and implementation staff that know they won’</a:t>
            </a:r>
            <a:r>
              <a:rPr lang="en-US" altLang="ja-JP" dirty="0">
                <a:ea typeface="ＭＳ Ｐゴシック" pitchFamily="34" charset="-128"/>
              </a:rPr>
              <a:t>t be held accountable</a:t>
            </a:r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kumimoji="1" lang="en-US" altLang="ko-KR" dirty="0">
                <a:latin typeface="+mn-lt"/>
                <a:ea typeface="ＭＳ Ｐゴシック" pitchFamily="34" charset="-128"/>
              </a:rPr>
              <a:t>Products worse than useless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981200"/>
            <a:ext cx="7772400" cy="40767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ea typeface="ＭＳ Ｐゴシック" pitchFamily="34" charset="-128"/>
              </a:rPr>
              <a:t>Adverse selection and moral hazard matter (why do Volvo drivers have more accidents?)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ea typeface="ＭＳ Ｐゴシック" pitchFamily="34" charset="-128"/>
              </a:rPr>
              <a:t>Application to trust: Ben Edelman, </a:t>
            </a:r>
            <a:r>
              <a:rPr lang="ja-JP" altLang="en-US" sz="2800" dirty="0">
                <a:ea typeface="ＭＳ Ｐゴシック" pitchFamily="34" charset="-128"/>
              </a:rPr>
              <a:t>‘</a:t>
            </a:r>
            <a:r>
              <a:rPr lang="en-US" altLang="ja-JP" sz="2800" dirty="0">
                <a:ea typeface="ＭＳ Ｐゴシック" pitchFamily="34" charset="-128"/>
              </a:rPr>
              <a:t>Adverse selection on online trust certifications</a:t>
            </a:r>
            <a:r>
              <a:rPr lang="ja-JP" altLang="en-US" sz="2800" dirty="0">
                <a:ea typeface="ＭＳ Ｐゴシック" pitchFamily="34" charset="-128"/>
              </a:rPr>
              <a:t>’</a:t>
            </a:r>
            <a:r>
              <a:rPr lang="en-US" altLang="ja-JP" sz="2800" dirty="0">
                <a:ea typeface="ＭＳ Ｐゴシック" pitchFamily="34" charset="-128"/>
              </a:rPr>
              <a:t> (WEIS 06)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Websites with a </a:t>
            </a:r>
            <a:r>
              <a:rPr lang="en-US" sz="2400" dirty="0" err="1">
                <a:ea typeface="ＭＳ Ｐゴシック" pitchFamily="34" charset="-128"/>
              </a:rPr>
              <a:t>TRUSTe</a:t>
            </a:r>
            <a:r>
              <a:rPr lang="en-US" sz="2400" dirty="0">
                <a:ea typeface="ＭＳ Ｐゴシック" pitchFamily="34" charset="-128"/>
              </a:rPr>
              <a:t> certification are more than twice as likely to be malicious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Top Google paid ad is about twice as likely as top free search result to be malicious (other search engines worse …)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Conclusion: </a:t>
            </a:r>
            <a:r>
              <a:rPr lang="ja-JP" altLang="en-US" sz="2400" dirty="0">
                <a:ea typeface="ＭＳ Ｐゴシック" pitchFamily="34" charset="-128"/>
              </a:rPr>
              <a:t>‘</a:t>
            </a:r>
            <a:r>
              <a:rPr lang="en-US" altLang="ja-JP" sz="2400" dirty="0">
                <a:ea typeface="ＭＳ Ｐゴシック" pitchFamily="34" charset="-128"/>
              </a:rPr>
              <a:t>Don’t click on ads</a:t>
            </a:r>
            <a:r>
              <a:rPr lang="ja-JP" altLang="en-US" sz="2400" dirty="0">
                <a:ea typeface="ＭＳ Ｐゴシック" pitchFamily="34" charset="-128"/>
              </a:rPr>
              <a:t>’</a:t>
            </a:r>
            <a:endParaRPr kumimoji="1" lang="en-US" altLang="ko-KR" sz="2400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 aggravated by DMCA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Digital Millennium Copyright ACT (DMCA) of 1998</a:t>
            </a:r>
          </a:p>
          <a:p>
            <a:pPr lvl="1"/>
            <a:r>
              <a:rPr lang="en-US" dirty="0"/>
              <a:t>Tons to talk about if this were either computer IP course or general computer, law, and society course</a:t>
            </a:r>
          </a:p>
          <a:p>
            <a:pPr lvl="1"/>
            <a:r>
              <a:rPr lang="en-US" dirty="0"/>
              <a:t>Has, IMO, failed in primary objective: preventing widespread piracy of movies and music</a:t>
            </a:r>
          </a:p>
        </p:txBody>
      </p:sp>
    </p:spTree>
    <p:extLst>
      <p:ext uri="{BB962C8B-B14F-4D97-AF65-F5344CB8AC3E}">
        <p14:creationId xmlns:p14="http://schemas.microsoft.com/office/powerpoint/2010/main" val="1027819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DMCA implications for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Wingdings" pitchFamily="2" charset="2"/>
              <a:buChar char="n"/>
            </a:pPr>
            <a:r>
              <a:rPr lang="en-US" dirty="0"/>
              <a:t>DMCA </a:t>
            </a:r>
            <a:r>
              <a:rPr lang="en-US" i="1" dirty="0"/>
              <a:t>makes it a crime to bypass security mechanisms that protect copyrighted work, even if that bypassing would otherwise be legal</a:t>
            </a:r>
          </a:p>
          <a:p>
            <a:pPr marL="695325" lvl="2" indent="-342900"/>
            <a:r>
              <a:rPr lang="en-US" dirty="0"/>
              <a:t>And all software can be copyrighted</a:t>
            </a:r>
          </a:p>
          <a:p>
            <a:pPr marL="695325" lvl="2" indent="-342900"/>
            <a:r>
              <a:rPr lang="en-US" i="1" dirty="0"/>
              <a:t>I.e., DMCA outlaws certain reverse engineering</a:t>
            </a:r>
          </a:p>
          <a:p>
            <a:pPr marL="342900" lvl="1" indent="-342900"/>
            <a:r>
              <a:rPr lang="en-US" dirty="0"/>
              <a:t>Chilling effect on security research</a:t>
            </a:r>
          </a:p>
          <a:p>
            <a:pPr marL="695325" lvl="2" indent="-342900"/>
            <a:r>
              <a:rPr lang="en-US" dirty="0"/>
              <a:t>Vendors use DMCA to threaten researchers who expose vulnerabilities in embedded systems</a:t>
            </a:r>
          </a:p>
          <a:p>
            <a:pPr marL="1012825" lvl="3" indent="-342900"/>
            <a:r>
              <a:rPr lang="en-US" dirty="0"/>
              <a:t>So no one will notice so vendors can leave them insecure</a:t>
            </a:r>
          </a:p>
          <a:p>
            <a:pPr marL="1012825" lvl="3" indent="-342900"/>
            <a:r>
              <a:rPr lang="en-US" dirty="0"/>
              <a:t>Security researchers &amp; practitioners don’t learn to do security better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608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DMCA Creates more info asymmetry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don’t know which smart thermostat, smart refrigerator, auto, etc., has good security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444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economic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DMCA provision against reverse engineering allows manufacturers to build in lockout</a:t>
            </a:r>
          </a:p>
          <a:p>
            <a:pPr lvl="1"/>
            <a:r>
              <a:rPr lang="en-US" dirty="0"/>
              <a:t>Your toaster doesn’t force you to buy a particular brand of bread—yet</a:t>
            </a:r>
          </a:p>
          <a:p>
            <a:pPr lvl="1"/>
            <a:r>
              <a:rPr lang="en-US" dirty="0"/>
              <a:t>Latest version of Keurig and Nespresso coffee makers can force you to buy a certain brand of coffee capsules; printer </a:t>
            </a:r>
            <a:r>
              <a:rPr lang="en-US"/>
              <a:t>can force you to buy certain brand of 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70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Perfect Competition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Profit-motive driven sellers.</a:t>
            </a:r>
          </a:p>
          <a:p>
            <a:r>
              <a:rPr lang="en-US" dirty="0"/>
              <a:t>Lack of market power</a:t>
            </a:r>
          </a:p>
          <a:p>
            <a:pPr lvl="1"/>
            <a:r>
              <a:rPr lang="en-US" dirty="0"/>
              <a:t>Neither sellers nor buyers can individually control price or determine features of product or service.</a:t>
            </a:r>
          </a:p>
          <a:p>
            <a:r>
              <a:rPr lang="en-US" dirty="0">
                <a:solidFill>
                  <a:srgbClr val="FF0000"/>
                </a:solidFill>
              </a:rPr>
              <a:t>All sellers offer similar products</a:t>
            </a:r>
          </a:p>
          <a:p>
            <a:r>
              <a:rPr lang="en-US" dirty="0"/>
              <a:t>No barriers to entry or exit</a:t>
            </a:r>
          </a:p>
          <a:p>
            <a:r>
              <a:rPr lang="en-US" dirty="0"/>
              <a:t>Zero transaction costs.</a:t>
            </a:r>
          </a:p>
          <a:p>
            <a:pPr lvl="1"/>
            <a:r>
              <a:rPr lang="en-US" dirty="0"/>
              <a:t>Buyers can switch sellers at no cost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111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Perfect Competition: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Perfect knowledge.</a:t>
            </a:r>
          </a:p>
          <a:p>
            <a:pPr lvl="1"/>
            <a:r>
              <a:rPr lang="en-US" i="1" dirty="0"/>
              <a:t>Minimally</a:t>
            </a:r>
            <a:r>
              <a:rPr lang="en-US" dirty="0"/>
              <a:t>: buyers and sellers know all prices.  </a:t>
            </a:r>
          </a:p>
          <a:p>
            <a:pPr lvl="1"/>
            <a:r>
              <a:rPr lang="en-US" i="1" dirty="0"/>
              <a:t>Most generally: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both buyers and sellers know everything relevant to their production and consumption decisions.</a:t>
            </a:r>
          </a:p>
        </p:txBody>
      </p:sp>
    </p:spTree>
    <p:extLst>
      <p:ext uri="{BB962C8B-B14F-4D97-AF65-F5344CB8AC3E}">
        <p14:creationId xmlns:p14="http://schemas.microsoft.com/office/powerpoint/2010/main" val="2302983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How It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perfect markets with (e.g., value-optimal) norms, norm-inconsistent sellers lose more than they make.  </a:t>
            </a:r>
          </a:p>
          <a:p>
            <a:r>
              <a:rPr lang="en-US" dirty="0"/>
              <a:t>Because: buyers who detect norm-inconsistent sellers will refuse to buy from them, and enough buyers will do that to make the lost profit greater than any gain from the norm-inconsistent behavior. </a:t>
            </a:r>
          </a:p>
          <a:p>
            <a:r>
              <a:rPr lang="en-US" dirty="0"/>
              <a:t>We explain why.</a:t>
            </a:r>
          </a:p>
        </p:txBody>
      </p:sp>
    </p:spTree>
    <p:extLst>
      <p:ext uri="{BB962C8B-B14F-4D97-AF65-F5344CB8AC3E}">
        <p14:creationId xmlns:p14="http://schemas.microsoft.com/office/powerpoint/2010/main" val="3098634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Perfect Market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/>
              <a:t>Perfect information means every buyer knows whether any given seller conforms to the norm or not.  </a:t>
            </a:r>
          </a:p>
          <a:p>
            <a:r>
              <a:rPr lang="en-US" dirty="0"/>
              <a:t>Norm-inconsistent sellers violate a </a:t>
            </a:r>
            <a:r>
              <a:rPr lang="en-US" i="1" dirty="0"/>
              <a:t>value-optimal</a:t>
            </a:r>
            <a:r>
              <a:rPr lang="en-US" dirty="0"/>
              <a:t> norm and thus flaunt buyers’ values.  Buyers prefer to buy products and services consistent with their values.  </a:t>
            </a:r>
          </a:p>
          <a:p>
            <a:r>
              <a:rPr lang="en-US" dirty="0"/>
              <a:t>Zero transactions means that buyers can </a:t>
            </a:r>
            <a:r>
              <a:rPr lang="en-US" dirty="0" err="1"/>
              <a:t>costlessly</a:t>
            </a:r>
            <a:r>
              <a:rPr lang="en-US" dirty="0"/>
              <a:t> switch to norm-conforming sellers, and so they will—if such sellers exist.  </a:t>
            </a:r>
          </a:p>
        </p:txBody>
      </p:sp>
    </p:spTree>
    <p:extLst>
      <p:ext uri="{BB962C8B-B14F-4D97-AF65-F5344CB8AC3E}">
        <p14:creationId xmlns:p14="http://schemas.microsoft.com/office/powerpoint/2010/main" val="3255026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Perfect Market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will exist. </a:t>
            </a:r>
          </a:p>
          <a:p>
            <a:r>
              <a:rPr lang="en-US" dirty="0"/>
              <a:t>Perfect information ensures sellers know buyers will switch from norm-inconsistent to norm-conforming sellers, so </a:t>
            </a:r>
          </a:p>
          <a:p>
            <a:r>
              <a:rPr lang="en-US" dirty="0"/>
              <a:t>Profit-motive driven sellers who did not already offer norm-consistent products and services will do so.  </a:t>
            </a:r>
          </a:p>
        </p:txBody>
      </p:sp>
    </p:spTree>
    <p:extLst>
      <p:ext uri="{BB962C8B-B14F-4D97-AF65-F5344CB8AC3E}">
        <p14:creationId xmlns:p14="http://schemas.microsoft.com/office/powerpoint/2010/main" val="1854140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Perfect Market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Lack of barriers to entry and exit guarantees that doing so is costless, and lack of market power guarantees that no one can prevent a seller from doing so.</a:t>
            </a:r>
          </a:p>
          <a:p>
            <a:r>
              <a:rPr lang="en-US" dirty="0"/>
              <a:t>Offering norm-consistent products and services is the profit-maximizing strategy, and eventually all sellers pursue that strategy.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755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when information is less than perfect?</a:t>
            </a:r>
          </a:p>
          <a:p>
            <a:r>
              <a:rPr lang="en-US" dirty="0"/>
              <a:t>One important case is asymmetric information. We look at cases where seller knows quality of product but buyer does not. </a:t>
            </a:r>
          </a:p>
          <a:p>
            <a:pPr lvl="1"/>
            <a:r>
              <a:rPr lang="en-US" dirty="0"/>
              <a:t>Relevant to market for computer security products. </a:t>
            </a:r>
          </a:p>
        </p:txBody>
      </p:sp>
    </p:spTree>
    <p:extLst>
      <p:ext uri="{BB962C8B-B14F-4D97-AF65-F5344CB8AC3E}">
        <p14:creationId xmlns:p14="http://schemas.microsoft.com/office/powerpoint/2010/main" val="498000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kumimoji="1" lang="en-US" altLang="ko-KR" dirty="0">
                <a:latin typeface="+mn-lt"/>
                <a:ea typeface="ＭＳ Ｐゴシック" pitchFamily="34" charset="-128"/>
              </a:rPr>
              <a:t>Lemons Markets</a:t>
            </a:r>
          </a:p>
        </p:txBody>
      </p:sp>
      <p:sp>
        <p:nvSpPr>
          <p:cNvPr id="17410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kumimoji="1" lang="en-US" altLang="ko-KR" dirty="0" err="1">
                <a:ea typeface="ＭＳ Ｐゴシック" pitchFamily="34" charset="-128"/>
              </a:rPr>
              <a:t>Akerlof’s</a:t>
            </a:r>
            <a:r>
              <a:rPr kumimoji="1" lang="en-US" altLang="ko-KR" dirty="0">
                <a:ea typeface="ＭＳ Ｐゴシック" pitchFamily="34" charset="-128"/>
              </a:rPr>
              <a:t> Nobel-prizewinning paper, ‘The Market for Lemons’ (1970) introduced asymmetric information.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Suppose a town has 100 used cars for sale: 50 good ones worth $10,000 and 50 lemons worth $2000. Buyers cannot tell the difference.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What is the equilibrium price of used cars?</a:t>
            </a:r>
          </a:p>
          <a:p>
            <a:pPr lvl="1"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The expected value of the purchase is (0.5 x $10,000) + (0.5 x $2000) = $6000. 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latin typeface="Century Gothic" pitchFamily="34" charset="0"/>
              <a:ea typeface="ＭＳ Ｐゴシック" pitchFamily="34" charset="-128"/>
            </a:endParaRPr>
          </a:p>
          <a:p>
            <a:pPr eaLnBrk="1" hangingPunct="1"/>
            <a:endParaRPr lang="en-US" dirty="0">
              <a:latin typeface="Century Gothic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4025</TotalTime>
  <Words>985</Words>
  <Application>Microsoft Office PowerPoint</Application>
  <PresentationFormat>On-screen Show (4:3)</PresentationFormat>
  <Paragraphs>97</Paragraphs>
  <Slides>18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Gulim</vt:lpstr>
      <vt:lpstr>ＭＳ Ｐゴシック</vt:lpstr>
      <vt:lpstr>Arial</vt:lpstr>
      <vt:lpstr>Century Gothic</vt:lpstr>
      <vt:lpstr>Garamond</vt:lpstr>
      <vt:lpstr>Times New Roman</vt:lpstr>
      <vt:lpstr>Wingdings</vt:lpstr>
      <vt:lpstr>Edge</vt:lpstr>
      <vt:lpstr>Lemons Markets and Security</vt:lpstr>
      <vt:lpstr>Recall: Perfect Competition</vt:lpstr>
      <vt:lpstr>Perfect Competition: Continued</vt:lpstr>
      <vt:lpstr>Recall: How It Works</vt:lpstr>
      <vt:lpstr>Perfect Market Transactions</vt:lpstr>
      <vt:lpstr>Perfect Market Transactions</vt:lpstr>
      <vt:lpstr>Perfect Market Transactions</vt:lpstr>
      <vt:lpstr>Imperfect Information</vt:lpstr>
      <vt:lpstr>Lemons Markets</vt:lpstr>
      <vt:lpstr>Why are so many security products so ineffective? </vt:lpstr>
      <vt:lpstr>Lemons market implications for </vt:lpstr>
      <vt:lpstr>Adverse Selection</vt:lpstr>
      <vt:lpstr>Related but distinct: Moral Hazard</vt:lpstr>
      <vt:lpstr>Products worse than useless</vt:lpstr>
      <vt:lpstr>Situation aggravated by DMCA</vt:lpstr>
      <vt:lpstr>DMCA implications for this course</vt:lpstr>
      <vt:lpstr>DMCA Creates more info asymmetry</vt:lpstr>
      <vt:lpstr>Another economic issue</vt:lpstr>
    </vt:vector>
  </TitlesOfParts>
  <Company>Chicago-Kent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Chicago-Kent Board of Overseers Technology Committee</dc:title>
  <dc:creator>Ronald W. Staudt</dc:creator>
  <cp:lastModifiedBy>Richard Warner</cp:lastModifiedBy>
  <cp:revision>360</cp:revision>
  <dcterms:created xsi:type="dcterms:W3CDTF">2012-04-19T05:45:57Z</dcterms:created>
  <dcterms:modified xsi:type="dcterms:W3CDTF">2024-03-22T16:54:46Z</dcterms:modified>
</cp:coreProperties>
</file>